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3" r:id="rId3"/>
    <p:sldId id="281" r:id="rId4"/>
    <p:sldId id="282" r:id="rId5"/>
    <p:sldId id="283" r:id="rId6"/>
    <p:sldId id="291" r:id="rId7"/>
    <p:sldId id="284" r:id="rId8"/>
    <p:sldId id="287" r:id="rId9"/>
    <p:sldId id="288" r:id="rId10"/>
    <p:sldId id="289" r:id="rId11"/>
    <p:sldId id="285" r:id="rId12"/>
    <p:sldId id="286" r:id="rId13"/>
    <p:sldId id="292" r:id="rId14"/>
    <p:sldId id="278" r:id="rId15"/>
    <p:sldId id="279" r:id="rId16"/>
    <p:sldId id="280" r:id="rId17"/>
    <p:sldId id="294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383F7-52A1-AF45-8BDE-49FBB2F46CF7}" type="datetimeFigureOut">
              <a:rPr lang="en-US" smtClean="0"/>
              <a:t>9/15/11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9AEAB-35AC-994B-8844-06350CF7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FCB256-A885-D74A-8D33-3D9C816E7B04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18435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6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B2F8EC1-01BC-A64D-B41D-CF3C8966A9DD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26627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8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10EB2F3-ED1A-A44F-9DFD-03D8817F6768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28675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6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A70D25A-E31F-2D4E-9D92-ABB60D864AE2}" type="slidenum">
              <a:rPr lang="en-US" sz="1200"/>
              <a:pPr eaLnBrk="1" hangingPunct="1"/>
              <a:t>10</a:t>
            </a:fld>
            <a:endParaRPr lang="en-US" sz="1200"/>
          </a:p>
        </p:txBody>
      </p:sp>
      <p:sp>
        <p:nvSpPr>
          <p:cNvPr id="30723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4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E9D87B6-9B9D-A74A-8B24-C7A8E0050425}" type="slidenum">
              <a:rPr lang="en-US" sz="1200"/>
              <a:pPr eaLnBrk="1" hangingPunct="1"/>
              <a:t>12</a:t>
            </a:fld>
            <a:endParaRPr lang="en-US" sz="1200"/>
          </a:p>
        </p:txBody>
      </p:sp>
      <p:sp>
        <p:nvSpPr>
          <p:cNvPr id="24579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80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F869DA-BA50-D84F-B28E-92A848B626EA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18435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6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29F10EF-F75A-FF4A-9B37-7A77E9737D9D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20483" name="Rectangle 2"/>
          <p:cNvSpPr>
            <a:spLocks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4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nthonyhempell.com/papers/tetrad/concept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CCT300: Critical Analysis of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15: Media analysis and McLuhan’s laws of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40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Demassification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Rise of the postmodern / postindustrial / information age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Individuals and localized communities reemerge and gain in importance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Media as tools of creation and expression, not simply passive channels of reception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Examples?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Problems?</a:t>
            </a:r>
          </a:p>
        </p:txBody>
      </p:sp>
    </p:spTree>
    <p:extLst>
      <p:ext uri="{BB962C8B-B14F-4D97-AF65-F5344CB8AC3E}">
        <p14:creationId xmlns:p14="http://schemas.microsoft.com/office/powerpoint/2010/main" val="341843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Cultural Studies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Analysis of media in context of use – producers, consumers alike</a:t>
            </a:r>
          </a:p>
          <a:p>
            <a:pPr eaLnBrk="1" hangingPunct="1"/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More about the complexity of interactions among stakeholders in particular contexts vs. precise measurement or investigation of global principles</a:t>
            </a:r>
          </a:p>
          <a:p>
            <a:pPr eaLnBrk="1" hangingPunct="1"/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Interesting stories, but are they generalizable?  (not scientifically, but transferable, perhaps)</a:t>
            </a:r>
          </a:p>
        </p:txBody>
      </p:sp>
    </p:spTree>
    <p:extLst>
      <p:ext uri="{BB962C8B-B14F-4D97-AF65-F5344CB8AC3E}">
        <p14:creationId xmlns:p14="http://schemas.microsoft.com/office/powerpoint/2010/main" val="364853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Sociotechnical Systems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Media as sociotechnical system - less cause/effect than mutual causation, driven by technical and social change</a:t>
            </a:r>
          </a:p>
          <a:p>
            <a:pPr eaLnBrk="1" hangingPunct="1"/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Emergence of industrial society and its effect on the shaping of communication forms</a:t>
            </a:r>
          </a:p>
          <a:p>
            <a:pPr eaLnBrk="1" hangingPunct="1"/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Radio as example – a potentially decentralized medium of production was rationalized into a mass medium</a:t>
            </a:r>
          </a:p>
          <a:p>
            <a:pPr eaLnBrk="1" hangingPunct="1"/>
            <a:endParaRPr lang="en-US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34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forecasting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the interest is not what’s now, but what’s next</a:t>
            </a:r>
          </a:p>
          <a:p>
            <a:r>
              <a:rPr lang="en-US" dirty="0" smtClean="0"/>
              <a:t>Planning for future changes could lead to higher ROI on technical investment</a:t>
            </a:r>
          </a:p>
          <a:p>
            <a:r>
              <a:rPr lang="en-US" dirty="0" smtClean="0"/>
              <a:t>Example: Productivity paradox in IT  - early </a:t>
            </a:r>
            <a:r>
              <a:rPr lang="en-US" dirty="0" err="1" smtClean="0"/>
              <a:t>invesments</a:t>
            </a:r>
            <a:r>
              <a:rPr lang="en-US" dirty="0" smtClean="0"/>
              <a:t> in technology did not yield significant results – why?  What changed?</a:t>
            </a:r>
          </a:p>
          <a:p>
            <a:r>
              <a:rPr lang="en-US" dirty="0" smtClean="0"/>
              <a:t>Issues with forecasting?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9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McLuhan - Laws of Media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>
                <a:latin typeface="Constantia" charset="0"/>
              </a:rPr>
              <a:t>An attempt to find a universal dynamic of media </a:t>
            </a:r>
            <a:r>
              <a:rPr lang="en-US" sz="2400" dirty="0" smtClean="0">
                <a:latin typeface="Constantia" charset="0"/>
              </a:rPr>
              <a:t>change (!)</a:t>
            </a:r>
          </a:p>
          <a:p>
            <a:r>
              <a:rPr lang="en-US" dirty="0" smtClean="0">
                <a:latin typeface="Constantia" charset="0"/>
              </a:rPr>
              <a:t>A bit of a departure from his more famous works which are broad (and sometimes rambling?) cultural studies approaches, and/or accessible pieces (e.g., Medium is the Massage w/Quentin Fiore)</a:t>
            </a:r>
            <a:endParaRPr lang="en-US" sz="2400" dirty="0">
              <a:latin typeface="Constantia" charset="0"/>
            </a:endParaRPr>
          </a:p>
          <a:p>
            <a:r>
              <a:rPr lang="en-US" sz="2400" dirty="0">
                <a:latin typeface="Constantia" charset="0"/>
              </a:rPr>
              <a:t>Represented as tetrad - four intersecting simultaneous influences</a:t>
            </a:r>
          </a:p>
          <a:p>
            <a:r>
              <a:rPr lang="en-US" sz="2400" dirty="0">
                <a:latin typeface="Constantia" charset="0"/>
              </a:rPr>
              <a:t>Grouped into two forces - </a:t>
            </a:r>
            <a:r>
              <a:rPr lang="en-US" sz="2400" b="1" dirty="0">
                <a:latin typeface="Constantia" charset="0"/>
              </a:rPr>
              <a:t>ground</a:t>
            </a:r>
            <a:r>
              <a:rPr lang="en-US" sz="2400" dirty="0">
                <a:latin typeface="Constantia" charset="0"/>
              </a:rPr>
              <a:t> (historical/cultural convention) and </a:t>
            </a:r>
            <a:r>
              <a:rPr lang="en-US" sz="2400" b="1" dirty="0">
                <a:latin typeface="Constantia" charset="0"/>
              </a:rPr>
              <a:t>figure</a:t>
            </a:r>
            <a:r>
              <a:rPr lang="en-US" sz="2400" dirty="0">
                <a:latin typeface="Constantia" charset="0"/>
              </a:rPr>
              <a:t> (emergent forces/media)</a:t>
            </a:r>
          </a:p>
          <a:p>
            <a:endParaRPr lang="en-US" sz="2400" dirty="0">
              <a:latin typeface="Constant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03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Four Forces of Tetrad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Constantia" charset="0"/>
              </a:rPr>
              <a:t>Enhancement (positive change, amplification)</a:t>
            </a:r>
          </a:p>
          <a:p>
            <a:r>
              <a:rPr lang="en-US" sz="2400" dirty="0">
                <a:latin typeface="Constantia" charset="0"/>
              </a:rPr>
              <a:t>Retrieval (recovery of past </a:t>
            </a:r>
            <a:r>
              <a:rPr lang="en-US" sz="2400" dirty="0" smtClean="0">
                <a:latin typeface="Constantia" charset="0"/>
              </a:rPr>
              <a:t>forces – e.g., what’s old becomes new again)</a:t>
            </a:r>
            <a:endParaRPr lang="en-US" sz="2400" dirty="0">
              <a:latin typeface="Constantia" charset="0"/>
            </a:endParaRPr>
          </a:p>
          <a:p>
            <a:r>
              <a:rPr lang="en-US" sz="2400" dirty="0">
                <a:latin typeface="Constantia" charset="0"/>
              </a:rPr>
              <a:t>Reversal (new or resurgent challenges jeopardizing new </a:t>
            </a:r>
            <a:r>
              <a:rPr lang="en-US" sz="2400" dirty="0" smtClean="0">
                <a:latin typeface="Constantia" charset="0"/>
              </a:rPr>
              <a:t>media – e.g., unintended consequences)</a:t>
            </a:r>
            <a:endParaRPr lang="en-US" sz="2400" dirty="0">
              <a:latin typeface="Constantia" charset="0"/>
            </a:endParaRPr>
          </a:p>
          <a:p>
            <a:r>
              <a:rPr lang="en-US" sz="2400" dirty="0">
                <a:latin typeface="Constantia" charset="0"/>
              </a:rPr>
              <a:t>Obsolescence (erosion of older values/</a:t>
            </a:r>
            <a:r>
              <a:rPr lang="en-US" sz="2400" dirty="0" smtClean="0">
                <a:latin typeface="Constantia" charset="0"/>
              </a:rPr>
              <a:t>forces; e.g., what is made </a:t>
            </a:r>
            <a:r>
              <a:rPr lang="en-US" sz="2400" smtClean="0">
                <a:latin typeface="Constantia" charset="0"/>
              </a:rPr>
              <a:t>less relevant)</a:t>
            </a:r>
            <a:endParaRPr lang="en-US" sz="2400" dirty="0">
              <a:latin typeface="Constantia" charset="0"/>
            </a:endParaRPr>
          </a:p>
          <a:p>
            <a:r>
              <a:rPr lang="en-US" sz="2400" dirty="0">
                <a:latin typeface="Constantia" charset="0"/>
              </a:rPr>
              <a:t>Again, all operate in concert simultaneously – one does not necessarily trump others</a:t>
            </a:r>
          </a:p>
        </p:txBody>
      </p:sp>
    </p:spTree>
    <p:extLst>
      <p:ext uri="{BB962C8B-B14F-4D97-AF65-F5344CB8AC3E}">
        <p14:creationId xmlns:p14="http://schemas.microsoft.com/office/powerpoint/2010/main" val="720578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Examples of Tetrad Analysis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nstantia" charset="0"/>
                <a:hlinkClick r:id="rId2"/>
              </a:rPr>
              <a:t>http://www.anthonyhempell.com/papers/tetrad/concept.html</a:t>
            </a:r>
            <a:r>
              <a:rPr lang="en-US" dirty="0">
                <a:latin typeface="Constantia" charset="0"/>
              </a:rPr>
              <a:t> </a:t>
            </a:r>
            <a:endParaRPr lang="en-US" dirty="0" smtClean="0">
              <a:latin typeface="Constantia" charset="0"/>
            </a:endParaRPr>
          </a:p>
          <a:p>
            <a:r>
              <a:rPr lang="en-US" dirty="0" smtClean="0">
                <a:latin typeface="Constantia" charset="0"/>
              </a:rPr>
              <a:t>Best </a:t>
            </a:r>
            <a:r>
              <a:rPr lang="en-US" dirty="0">
                <a:latin typeface="Constantia" charset="0"/>
              </a:rPr>
              <a:t>way to learn this one is practice – take a medium and unpack it using the four elements</a:t>
            </a:r>
          </a:p>
        </p:txBody>
      </p:sp>
    </p:spTree>
    <p:extLst>
      <p:ext uri="{BB962C8B-B14F-4D97-AF65-F5344CB8AC3E}">
        <p14:creationId xmlns:p14="http://schemas.microsoft.com/office/powerpoint/2010/main" val="2772611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In-class assignment: Do a tetrad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medium, any medium</a:t>
            </a:r>
          </a:p>
          <a:p>
            <a:r>
              <a:rPr lang="en-US" dirty="0" smtClean="0"/>
              <a:t>What are the figure elements (enhancement/reversal)?</a:t>
            </a:r>
          </a:p>
          <a:p>
            <a:r>
              <a:rPr lang="en-US" dirty="0" smtClean="0"/>
              <a:t>What are the ground elements (retrieval/obsolescence)?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120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Sans Unicode" charset="0"/>
              </a:rPr>
              <a:t>Media genre analysis</a:t>
            </a:r>
            <a:endParaRPr lang="en-US" dirty="0">
              <a:latin typeface="Lucida Sans Unicode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Next</a:t>
            </a:r>
            <a:r>
              <a:rPr lang="en-US" dirty="0" smtClean="0">
                <a:ea typeface="+mj-ea"/>
                <a:cs typeface="+mj-cs"/>
              </a:rPr>
              <a:t> week…</a:t>
            </a:r>
            <a:endParaRPr lang="en-US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1422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 on the course wiki if you haven’t already</a:t>
            </a:r>
          </a:p>
          <a:p>
            <a:r>
              <a:rPr lang="en-US" dirty="0" smtClean="0"/>
              <a:t>First in-class assignment is to create personal *wiki* - not a page.</a:t>
            </a:r>
          </a:p>
          <a:p>
            <a:r>
              <a:rPr lang="en-US" dirty="0" smtClean="0"/>
              <a:t>Should look like </a:t>
            </a:r>
            <a:r>
              <a:rPr lang="en-US" dirty="0" err="1" smtClean="0"/>
              <a:t>xxx.wikispaces.com</a:t>
            </a:r>
            <a:r>
              <a:rPr lang="en-US" dirty="0" smtClean="0"/>
              <a:t> vs. cct300-f11.wikispaces/xxx.</a:t>
            </a:r>
          </a:p>
          <a:p>
            <a:r>
              <a:rPr lang="en-US" dirty="0" smtClean="0"/>
              <a:t>Using previous personal wikis encouraged – build a portfolio!</a:t>
            </a:r>
          </a:p>
          <a:p>
            <a:r>
              <a:rPr lang="en-US" dirty="0" smtClean="0"/>
              <a:t>Comic analysis questions?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4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Forms of Media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Analysis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Analysis of media form and genre</a:t>
            </a: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Technological/media effects determinism</a:t>
            </a: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Critical political economy</a:t>
            </a:r>
          </a:p>
          <a:p>
            <a:pPr eaLnBrk="1" hangingPunct="1"/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Mass and public media</a:t>
            </a:r>
          </a:p>
          <a:p>
            <a:pPr eaLnBrk="1" hangingPunct="1"/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Cultural </a:t>
            </a: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studies</a:t>
            </a: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Sociotechnical systems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approach</a:t>
            </a:r>
          </a:p>
          <a:p>
            <a:pPr eaLnBrk="1" hangingPunct="1"/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Future </a:t>
            </a:r>
            <a:r>
              <a:rPr lang="en-US" dirty="0" err="1" smtClean="0">
                <a:latin typeface="Constantia" charset="0"/>
                <a:ea typeface="ＭＳ Ｐゴシック" charset="0"/>
                <a:cs typeface="ＭＳ Ｐゴシック" charset="0"/>
              </a:rPr>
              <a:t>forecasing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63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Media form and genre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Analysis of essential elements – e.g.,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McCloud</a:t>
            </a:r>
            <a:r>
              <a:rPr lang="ja-JP" alt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s </a:t>
            </a: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first chapter on </a:t>
            </a:r>
            <a:r>
              <a:rPr lang="ja-JP" altLang="en-US" dirty="0">
                <a:latin typeface="Constanti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what is comics?</a:t>
            </a:r>
            <a:r>
              <a:rPr lang="ja-JP" alt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latin typeface="Constantia" charset="0"/>
                <a:ea typeface="ＭＳ Ｐゴシック" charset="0"/>
                <a:cs typeface="ＭＳ Ｐゴシック" charset="0"/>
              </a:rPr>
              <a:t> and six-step model (to be discussed end of month)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Attempts to define classificatory boundaries and identifies canonical and ideal type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constructions (why?)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Little consideration of consumer/producer impact – culture often deliberately left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out (e.g., </a:t>
            </a:r>
            <a:r>
              <a:rPr lang="en-US" dirty="0" err="1" smtClean="0">
                <a:latin typeface="Constantia" charset="0"/>
                <a:ea typeface="ＭＳ Ｐゴシック" charset="0"/>
                <a:cs typeface="ＭＳ Ｐゴシック" charset="0"/>
              </a:rPr>
              <a:t>Manovich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, which we’ll look at near the end.)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More on genre construction next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week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40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Media effects determinism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Constantia" charset="0"/>
                <a:ea typeface="ＭＳ Ｐゴシック" charset="0"/>
                <a:cs typeface="ＭＳ Ｐゴシック" charset="0"/>
              </a:rPr>
              <a:t>Media as pervasive causal force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Constantia" charset="0"/>
                <a:ea typeface="ＭＳ Ｐゴシック" charset="0"/>
                <a:cs typeface="ＭＳ Ｐゴシック" charset="0"/>
              </a:rPr>
              <a:t>Often done with reductionist scope </a:t>
            </a:r>
            <a:r>
              <a:rPr lang="en-US" sz="2800" dirty="0">
                <a:latin typeface="Constantia" charset="0"/>
                <a:ea typeface="ＭＳ Ｐゴシック" charset="0"/>
                <a:cs typeface="ＭＳ Ｐゴシック" charset="0"/>
              </a:rPr>
              <a:t>(e.g., X media consumption causes Y social </a:t>
            </a:r>
            <a:r>
              <a:rPr lang="en-US" sz="2800" dirty="0" smtClean="0">
                <a:latin typeface="Constantia" charset="0"/>
                <a:ea typeface="ＭＳ Ｐゴシック" charset="0"/>
                <a:cs typeface="ＭＳ Ｐゴシック" charset="0"/>
              </a:rPr>
              <a:t>effect</a:t>
            </a:r>
            <a:r>
              <a:rPr lang="en-US" sz="2800" dirty="0">
                <a:latin typeface="Constanti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Constantia" charset="0"/>
                <a:ea typeface="ＭＳ Ｐゴシック" charset="0"/>
                <a:cs typeface="ＭＳ Ｐゴシック" charset="0"/>
              </a:rPr>
              <a:t>- hard </a:t>
            </a:r>
            <a:r>
              <a:rPr lang="en-US" sz="2800" dirty="0">
                <a:latin typeface="Constantia" charset="0"/>
                <a:ea typeface="ＭＳ Ｐゴシック" charset="0"/>
                <a:cs typeface="ＭＳ Ｐゴシック" charset="0"/>
              </a:rPr>
              <a:t>to prove since most connections </a:t>
            </a:r>
            <a:r>
              <a:rPr lang="en-US" sz="2800" dirty="0" smtClean="0">
                <a:latin typeface="Constantia" charset="0"/>
                <a:ea typeface="ＭＳ Ｐゴシック" charset="0"/>
                <a:cs typeface="ＭＳ Ｐゴシック" charset="0"/>
              </a:rPr>
              <a:t>aren’t </a:t>
            </a:r>
            <a:r>
              <a:rPr lang="en-US" sz="2800" dirty="0">
                <a:latin typeface="Constantia" charset="0"/>
                <a:ea typeface="ＭＳ Ｐゴシック" charset="0"/>
                <a:cs typeface="ＭＳ Ｐゴシック" charset="0"/>
              </a:rPr>
              <a:t>really as simple as X-&gt;</a:t>
            </a:r>
            <a:r>
              <a:rPr lang="en-US" sz="2800" dirty="0" smtClean="0">
                <a:latin typeface="Constantia" charset="0"/>
                <a:ea typeface="ＭＳ Ｐゴシック" charset="0"/>
                <a:cs typeface="ＭＳ Ｐゴシック" charset="0"/>
              </a:rPr>
              <a:t>Y (examples?)</a:t>
            </a:r>
            <a:endParaRPr lang="en-US" sz="2800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643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Qualified media effects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Two-step process – X causes Y through intermediating factor Z </a:t>
            </a:r>
          </a:p>
          <a:p>
            <a:r>
              <a:rPr lang="en-US" dirty="0" smtClean="0"/>
              <a:t>Cultivation theory – pervasive media exposure causes Y – not one example of X but prolonged sustained exposure to X</a:t>
            </a:r>
          </a:p>
          <a:p>
            <a:r>
              <a:rPr lang="en-US" dirty="0" smtClean="0"/>
              <a:t>Examples?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054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Critical political economy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More of an economic determinism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model – capital, relations of power </a:t>
            </a: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and ownership structure determines media</a:t>
            </a: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Often Marxist based, but libertarian/capitalist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models may </a:t>
            </a: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also </a:t>
            </a:r>
            <a:r>
              <a:rPr lang="en-US" dirty="0" smtClean="0">
                <a:latin typeface="Constantia" charset="0"/>
                <a:ea typeface="ＭＳ Ｐゴシック" charset="0"/>
                <a:cs typeface="ＭＳ Ｐゴシック" charset="0"/>
              </a:rPr>
              <a:t>qualify (e.g., critiques of public broadcasting)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Often similarly reductionist – does everything boil down to simple financial considerations?  </a:t>
            </a:r>
          </a:p>
          <a:p>
            <a:pPr eaLnBrk="1" hangingPunct="1"/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52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en-US" sz="4500" dirty="0">
                <a:latin typeface="Calibri" charset="0"/>
                <a:ea typeface="ＭＳ Ｐゴシック" charset="0"/>
                <a:cs typeface="ＭＳ Ｐゴシック" charset="0"/>
              </a:rPr>
              <a:t>Public v. </a:t>
            </a:r>
            <a:r>
              <a:rPr lang="en-US" sz="4500" dirty="0" smtClean="0">
                <a:latin typeface="Calibri" charset="0"/>
                <a:ea typeface="ＭＳ Ｐゴシック" charset="0"/>
                <a:cs typeface="ＭＳ Ｐゴシック" charset="0"/>
              </a:rPr>
              <a:t>Mass Media (Mills)</a:t>
            </a:r>
            <a:endParaRPr lang="en-US" sz="45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828800"/>
            <a:ext cx="3773488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Localized cultural practices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Horizontal power structure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Relatively equal ratio of leaders/followers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dirty="0">
                <a:latin typeface="Constantia" charset="0"/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latin typeface="Constantia" charset="0"/>
                <a:ea typeface="ＭＳ Ｐゴシック" charset="0"/>
                <a:cs typeface="ＭＳ Ｐゴシック" charset="0"/>
              </a:rPr>
              <a:t>Jack of all trades</a:t>
            </a:r>
            <a:r>
              <a:rPr lang="ja-JP" altLang="en-US" dirty="0">
                <a:latin typeface="Constantia" charset="0"/>
                <a:ea typeface="ＭＳ Ｐゴシック" charset="0"/>
                <a:cs typeface="ＭＳ Ｐゴシック" charset="0"/>
              </a:rPr>
              <a:t>”</a:t>
            </a:r>
            <a:endParaRPr lang="en-US" dirty="0">
              <a:latin typeface="Constanti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08513" y="1828800"/>
            <a:ext cx="3773487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Global culture, with little individuation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Centralized power structures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Few leaders, many followers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onstantia" charset="0"/>
                <a:ea typeface="ＭＳ Ｐゴシック" charset="0"/>
                <a:cs typeface="ＭＳ Ｐゴシック" charset="0"/>
              </a:rPr>
              <a:t>Specialization and division of labour</a:t>
            </a:r>
          </a:p>
        </p:txBody>
      </p:sp>
    </p:spTree>
    <p:extLst>
      <p:ext uri="{BB962C8B-B14F-4D97-AF65-F5344CB8AC3E}">
        <p14:creationId xmlns:p14="http://schemas.microsoft.com/office/powerpoint/2010/main" val="159698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Implications for Media Form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Mass media for mass audiences in mass societies</a:t>
            </a:r>
          </a:p>
          <a:p>
            <a:pPr eaLnBrk="1" hangingPunct="1"/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Quantity of eyeballs as basic economic force in private media markets</a:t>
            </a:r>
          </a:p>
          <a:p>
            <a:pPr eaLnBrk="1" hangingPunct="1"/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Mass media as central bonding experience </a:t>
            </a:r>
          </a:p>
          <a:p>
            <a:pPr eaLnBrk="1" hangingPunct="1"/>
            <a:r>
              <a:rPr lang="en-US" sz="2800">
                <a:latin typeface="Constantia" charset="0"/>
                <a:ea typeface="ＭＳ Ｐゴシック" charset="0"/>
                <a:cs typeface="ＭＳ Ｐゴシック" charset="0"/>
              </a:rPr>
              <a:t>Mass media as centralized cultural control</a:t>
            </a:r>
          </a:p>
        </p:txBody>
      </p:sp>
    </p:spTree>
    <p:extLst>
      <p:ext uri="{BB962C8B-B14F-4D97-AF65-F5344CB8AC3E}">
        <p14:creationId xmlns:p14="http://schemas.microsoft.com/office/powerpoint/2010/main" val="177888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409</TotalTime>
  <Words>837</Words>
  <Application>Microsoft Macintosh PowerPoint</Application>
  <PresentationFormat>On-screen Show (4:3)</PresentationFormat>
  <Paragraphs>93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Spectrum</vt:lpstr>
      <vt:lpstr>CCT300: Critical Analysis of Media</vt:lpstr>
      <vt:lpstr>Administration</vt:lpstr>
      <vt:lpstr>Forms of Media Analysis</vt:lpstr>
      <vt:lpstr>Media form and genre</vt:lpstr>
      <vt:lpstr>Media effects determinism</vt:lpstr>
      <vt:lpstr>Qualified media effects model</vt:lpstr>
      <vt:lpstr>Critical political economy</vt:lpstr>
      <vt:lpstr>Public v. Mass Media (Mills)</vt:lpstr>
      <vt:lpstr>Implications for Media Form</vt:lpstr>
      <vt:lpstr>Demassification</vt:lpstr>
      <vt:lpstr>Cultural Studies</vt:lpstr>
      <vt:lpstr>Sociotechnical Systems</vt:lpstr>
      <vt:lpstr>Future forecasting</vt:lpstr>
      <vt:lpstr>McLuhan - Laws of Media</vt:lpstr>
      <vt:lpstr>Four Forces of Tetrad</vt:lpstr>
      <vt:lpstr>Examples of Tetrad Analysis</vt:lpstr>
      <vt:lpstr>In-class assignment: Do a tetrad analysis</vt:lpstr>
      <vt:lpstr>Next week…</vt:lpstr>
    </vt:vector>
  </TitlesOfParts>
  <Company>Sheridan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CCT300: Critical Analysis of Media</dc:title>
  <dc:creator>Sheridan College</dc:creator>
  <cp:lastModifiedBy>Sheridan College</cp:lastModifiedBy>
  <cp:revision>16</cp:revision>
  <dcterms:created xsi:type="dcterms:W3CDTF">2011-09-08T02:25:43Z</dcterms:created>
  <dcterms:modified xsi:type="dcterms:W3CDTF">2011-09-15T18:08:22Z</dcterms:modified>
</cp:coreProperties>
</file>